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6" r:id="rId5"/>
    <p:sldId id="264" r:id="rId6"/>
    <p:sldId id="265" r:id="rId7"/>
    <p:sldId id="263" r:id="rId8"/>
  </p:sldIdLst>
  <p:sldSz cx="12192000" cy="6858000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" clrIdx="0">
    <p:extLst>
      <p:ext uri="{19B8F6BF-5375-455C-9EA6-DF929625EA0E}">
        <p15:presenceInfo xmlns:p15="http://schemas.microsoft.com/office/powerpoint/2012/main" userId="S::pmartin@alta.org::58f1b555-b224-4056-b14b-849ccfef71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49ED94-B117-4956-A619-678488C40770}" v="8" dt="2020-04-29T18:06:09.2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alta200036.sharepoint.com/Registry%20Documents/Agent%20Growth%20Numbers%2010-2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EOM Snapshot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'EOM Snapshot'!$B$24:$B$26</c:f>
              <c:strCache>
                <c:ptCount val="3"/>
                <c:pt idx="0">
                  <c:v>Feb</c:v>
                </c:pt>
                <c:pt idx="1">
                  <c:v>Mar</c:v>
                </c:pt>
                <c:pt idx="2">
                  <c:v>Apr</c:v>
                </c:pt>
              </c:strCache>
            </c:strRef>
          </c:cat>
          <c:val>
            <c:numRef>
              <c:f>'EOM Snapshot'!$C$24:$C$26</c:f>
              <c:numCache>
                <c:formatCode>General</c:formatCode>
                <c:ptCount val="3"/>
                <c:pt idx="0">
                  <c:v>8107</c:v>
                </c:pt>
                <c:pt idx="1">
                  <c:v>8128</c:v>
                </c:pt>
                <c:pt idx="2">
                  <c:v>8182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038-48C9-B010-142E19B3671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09934448"/>
        <c:axId val="405787600"/>
      </c:lineChart>
      <c:catAx>
        <c:axId val="40993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87600"/>
        <c:crosses val="autoZero"/>
        <c:auto val="1"/>
        <c:lblAlgn val="ctr"/>
        <c:lblOffset val="100"/>
        <c:noMultiLvlLbl val="0"/>
      </c:catAx>
      <c:valAx>
        <c:axId val="40578760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09934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47CB7-75BF-4D1B-81E1-95F0C4619A61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45000"/>
            <a:ext cx="5607050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FD92B-0937-4924-98AD-74DEC84CB8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60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FD92B-0937-4924-98AD-74DEC84CB8A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401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FD92B-0937-4924-98AD-74DEC84CB8A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140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FD92B-0937-4924-98AD-74DEC84CB8A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408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50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920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788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3590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00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316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81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799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0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95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618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29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471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18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0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2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4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185335E-47B5-481B-84DE-F30A8EE98BDB}" type="datetimeFigureOut">
              <a:rPr lang="en-US" smtClean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3159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LTA_Registry_Logo">
            <a:extLst>
              <a:ext uri="{FF2B5EF4-FFF2-40B4-BE49-F238E27FC236}">
                <a16:creationId xmlns:a16="http://schemas.microsoft.com/office/drawing/2014/main" id="{3D5695EB-4A0F-4F5D-AAE9-F7CF540AB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0315" y="139556"/>
            <a:ext cx="3051685" cy="88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3819E7-EB15-4067-9394-6B8ADFF08362}"/>
              </a:ext>
            </a:extLst>
          </p:cNvPr>
          <p:cNvSpPr txBox="1"/>
          <p:nvPr/>
        </p:nvSpPr>
        <p:spPr>
          <a:xfrm>
            <a:off x="622124" y="183809"/>
            <a:ext cx="7345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Registry Committee Monthly Update – April 2020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C92DE867-035D-4FD5-9FAD-1E0F782AFC03}"/>
              </a:ext>
            </a:extLst>
          </p:cNvPr>
          <p:cNvSpPr txBox="1">
            <a:spLocks/>
          </p:cNvSpPr>
          <p:nvPr/>
        </p:nvSpPr>
        <p:spPr>
          <a:xfrm>
            <a:off x="5692403" y="3069296"/>
            <a:ext cx="2848260" cy="1577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/>
              <a:t>Sales Activities: </a:t>
            </a:r>
          </a:p>
          <a:p>
            <a:pPr marL="0" indent="0">
              <a:buNone/>
            </a:pPr>
            <a:r>
              <a:rPr lang="en-US" sz="2100" dirty="0"/>
              <a:t>Active Opportunities: 11</a:t>
            </a:r>
          </a:p>
          <a:p>
            <a:pPr marL="457200" lvl="1" indent="-285750" defTabSz="457200">
              <a:lnSpc>
                <a:spcPct val="14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700" dirty="0">
                <a:latin typeface="+mj-lt"/>
                <a:ea typeface="+mj-ea"/>
                <a:cs typeface="+mj-cs"/>
              </a:rPr>
              <a:t>Lenders: 8</a:t>
            </a:r>
          </a:p>
          <a:p>
            <a:pPr marL="457200" lvl="1" indent="-285750" defTabSz="457200">
              <a:lnSpc>
                <a:spcPct val="14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700" dirty="0">
                <a:latin typeface="+mj-lt"/>
                <a:ea typeface="+mj-ea"/>
                <a:cs typeface="+mj-cs"/>
              </a:rPr>
              <a:t>Tech Providers 1</a:t>
            </a:r>
          </a:p>
          <a:p>
            <a:pPr marL="457200" lvl="1" indent="-285750" defTabSz="457200">
              <a:lnSpc>
                <a:spcPct val="14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700" dirty="0">
                <a:latin typeface="+mj-lt"/>
                <a:ea typeface="+mj-ea"/>
                <a:cs typeface="+mj-cs"/>
              </a:rPr>
              <a:t>Strategic Partners 1</a:t>
            </a:r>
          </a:p>
          <a:p>
            <a:pPr marL="457200" lvl="1" indent="-285750" defTabSz="457200">
              <a:lnSpc>
                <a:spcPct val="14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700" dirty="0">
                <a:latin typeface="+mj-lt"/>
                <a:ea typeface="+mj-ea"/>
                <a:cs typeface="+mj-cs"/>
              </a:rPr>
              <a:t>Govt Entities: 1</a:t>
            </a:r>
          </a:p>
          <a:p>
            <a:pPr marL="0" indent="0">
              <a:buNone/>
            </a:pPr>
            <a:endParaRPr lang="en-US" sz="21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71E4BA2-AE0A-4660-BF1E-BD8FC3E14574}"/>
              </a:ext>
            </a:extLst>
          </p:cNvPr>
          <p:cNvCxnSpPr>
            <a:cxnSpLocks/>
          </p:cNvCxnSpPr>
          <p:nvPr/>
        </p:nvCxnSpPr>
        <p:spPr>
          <a:xfrm>
            <a:off x="5667375" y="942649"/>
            <a:ext cx="0" cy="582726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282DC6A-1EDC-4AC4-905C-BE848E7419F9}"/>
              </a:ext>
            </a:extLst>
          </p:cNvPr>
          <p:cNvSpPr txBox="1"/>
          <p:nvPr/>
        </p:nvSpPr>
        <p:spPr>
          <a:xfrm>
            <a:off x="5683237" y="5095038"/>
            <a:ext cx="6257307" cy="1168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1900" dirty="0"/>
              <a:t>Committee Meetings</a:t>
            </a:r>
          </a:p>
          <a:p>
            <a:pPr marL="457200" lvl="1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400" dirty="0">
                <a:latin typeface="+mj-lt"/>
                <a:ea typeface="+mj-ea"/>
                <a:cs typeface="+mj-cs"/>
              </a:rPr>
              <a:t>Q3 20 Conf Call: 2:00 PM – 4:00 PM ET 7/13/2020</a:t>
            </a:r>
          </a:p>
          <a:p>
            <a:pPr marL="457200" lvl="1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400" dirty="0">
                <a:latin typeface="+mj-lt"/>
                <a:ea typeface="+mj-ea"/>
                <a:cs typeface="+mj-cs"/>
              </a:rPr>
              <a:t>Q4 20 F2f/Conf Call @ ALTAONE October 2020</a:t>
            </a:r>
          </a:p>
          <a:p>
            <a:pPr marL="457200" lvl="1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en-US" sz="1400" dirty="0">
              <a:latin typeface="+mj-lt"/>
              <a:ea typeface="+mj-ea"/>
              <a:cs typeface="+mj-cs"/>
            </a:endParaRPr>
          </a:p>
          <a:p>
            <a:endParaRPr lang="en-US" sz="1900" dirty="0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08AC88A-C525-4D92-A1A9-11A983F08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899410"/>
              </p:ext>
            </p:extLst>
          </p:nvPr>
        </p:nvGraphicFramePr>
        <p:xfrm>
          <a:off x="3476949" y="942649"/>
          <a:ext cx="1990222" cy="727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172">
                  <a:extLst>
                    <a:ext uri="{9D8B030D-6E8A-4147-A177-3AD203B41FA5}">
                      <a16:colId xmlns:a16="http://schemas.microsoft.com/office/drawing/2014/main" val="510583713"/>
                    </a:ext>
                  </a:extLst>
                </a:gridCol>
                <a:gridCol w="921050">
                  <a:extLst>
                    <a:ext uri="{9D8B030D-6E8A-4147-A177-3AD203B41FA5}">
                      <a16:colId xmlns:a16="http://schemas.microsoft.com/office/drawing/2014/main" val="37940819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Total Locations</a:t>
                      </a:r>
                      <a:r>
                        <a:rPr lang="en-US" sz="800" baseline="30000" dirty="0"/>
                        <a:t>(1)(2)(3)</a:t>
                      </a:r>
                      <a:endParaRPr lang="en-US" sz="10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Unique Companies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6362981"/>
                  </a:ext>
                </a:extLst>
              </a:tr>
              <a:tr h="3313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8182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3053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101291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5B52089-5D8C-4D5B-802C-BBF1D7511357}"/>
              </a:ext>
            </a:extLst>
          </p:cNvPr>
          <p:cNvSpPr txBox="1"/>
          <p:nvPr/>
        </p:nvSpPr>
        <p:spPr>
          <a:xfrm>
            <a:off x="3390095" y="1710264"/>
            <a:ext cx="211473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en-US" sz="900" dirty="0"/>
              <a:t>Includes UW Direct Offices</a:t>
            </a:r>
          </a:p>
          <a:p>
            <a:pPr marL="228600" indent="-228600">
              <a:buAutoNum type="arabicParenBoth"/>
            </a:pPr>
            <a:r>
              <a:rPr lang="en-US" sz="900" dirty="0"/>
              <a:t>As of 4/29/2020 </a:t>
            </a:r>
          </a:p>
          <a:p>
            <a:pPr marL="228600" indent="-228600">
              <a:buAutoNum type="arabicParenBoth"/>
            </a:pPr>
            <a:r>
              <a:rPr lang="en-US" sz="900" dirty="0"/>
              <a:t>Includes REAs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46B530-4CC6-46FA-81B6-340B3C745795}"/>
              </a:ext>
            </a:extLst>
          </p:cNvPr>
          <p:cNvSpPr txBox="1"/>
          <p:nvPr/>
        </p:nvSpPr>
        <p:spPr>
          <a:xfrm>
            <a:off x="194166" y="3373757"/>
            <a:ext cx="5448183" cy="1435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457200" lvl="1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en-US" sz="1400" dirty="0">
              <a:latin typeface="+mj-lt"/>
              <a:ea typeface="+mj-ea"/>
              <a:cs typeface="+mj-cs"/>
            </a:endParaRPr>
          </a:p>
          <a:p>
            <a:endParaRPr lang="en-US" sz="19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6179A42-4DD2-4B5D-AC00-C15FF1C76CEF}"/>
              </a:ext>
            </a:extLst>
          </p:cNvPr>
          <p:cNvCxnSpPr>
            <a:cxnSpLocks/>
          </p:cNvCxnSpPr>
          <p:nvPr/>
        </p:nvCxnSpPr>
        <p:spPr>
          <a:xfrm>
            <a:off x="0" y="2876013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1DC0D6D-D8AE-4835-B402-B5181DA56331}"/>
              </a:ext>
            </a:extLst>
          </p:cNvPr>
          <p:cNvCxnSpPr>
            <a:cxnSpLocks/>
          </p:cNvCxnSpPr>
          <p:nvPr/>
        </p:nvCxnSpPr>
        <p:spPr>
          <a:xfrm>
            <a:off x="5651776" y="4850251"/>
            <a:ext cx="65402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246C0447-116B-4DE6-A9F1-B1CEEECF4988}"/>
              </a:ext>
            </a:extLst>
          </p:cNvPr>
          <p:cNvSpPr txBox="1">
            <a:spLocks/>
          </p:cNvSpPr>
          <p:nvPr/>
        </p:nvSpPr>
        <p:spPr>
          <a:xfrm>
            <a:off x="5642349" y="1045286"/>
            <a:ext cx="6083465" cy="1789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/>
              <a:t>Marketing:</a:t>
            </a:r>
          </a:p>
          <a:p>
            <a:pPr marL="457200" lvl="1" indent="-285750" defTabSz="457200">
              <a:lnSpc>
                <a:spcPct val="14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700" dirty="0">
                <a:latin typeface="+mj-lt"/>
                <a:ea typeface="+mj-ea"/>
                <a:cs typeface="+mj-cs"/>
              </a:rPr>
              <a:t>Attendance at industry conferences is currently on hold</a:t>
            </a:r>
          </a:p>
          <a:p>
            <a:pPr marL="171450" lvl="1" indent="0" defTabSz="457200">
              <a:lnSpc>
                <a:spcPct val="14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None/>
            </a:pPr>
            <a:endParaRPr lang="en-US" sz="1700" dirty="0"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2100" dirty="0"/>
          </a:p>
        </p:txBody>
      </p:sp>
      <p:sp>
        <p:nvSpPr>
          <p:cNvPr id="25" name="Content Placeholder 7">
            <a:extLst>
              <a:ext uri="{FF2B5EF4-FFF2-40B4-BE49-F238E27FC236}">
                <a16:creationId xmlns:a16="http://schemas.microsoft.com/office/drawing/2014/main" id="{0152E4CB-6D0F-4DE2-9CB0-B3C0694C8879}"/>
              </a:ext>
            </a:extLst>
          </p:cNvPr>
          <p:cNvSpPr txBox="1">
            <a:spLocks/>
          </p:cNvSpPr>
          <p:nvPr/>
        </p:nvSpPr>
        <p:spPr>
          <a:xfrm>
            <a:off x="194166" y="3256854"/>
            <a:ext cx="5334093" cy="29088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2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None/>
            </a:pPr>
            <a:r>
              <a:rPr lang="en-US" sz="2400" dirty="0">
                <a:latin typeface="+mj-lt"/>
                <a:ea typeface="+mj-ea"/>
                <a:cs typeface="+mj-cs"/>
              </a:rPr>
              <a:t>Technology</a:t>
            </a:r>
          </a:p>
          <a:p>
            <a:pPr marL="914400" lvl="2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2400" dirty="0">
                <a:latin typeface="+mj-lt"/>
                <a:ea typeface="+mj-ea"/>
                <a:cs typeface="+mj-cs"/>
              </a:rPr>
              <a:t>Mapping Registry data to MISMO schema continues</a:t>
            </a:r>
          </a:p>
          <a:p>
            <a:pPr marL="914400" lvl="2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2400" dirty="0">
                <a:latin typeface="+mj-lt"/>
                <a:ea typeface="+mj-ea"/>
                <a:cs typeface="+mj-cs"/>
              </a:rPr>
              <a:t>RON Icon Program initiated</a:t>
            </a:r>
          </a:p>
          <a:p>
            <a:pPr marL="914400" lvl="2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en-US" sz="24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33044AF9-8208-4985-93EE-DF801506F4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5339434"/>
              </p:ext>
            </p:extLst>
          </p:nvPr>
        </p:nvGraphicFramePr>
        <p:xfrm>
          <a:off x="375595" y="647477"/>
          <a:ext cx="2845409" cy="213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39099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98FC0-C0C4-446A-B7CC-A1C16A496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Board of Governors Approve</a:t>
            </a:r>
            <a:br>
              <a:rPr lang="en-US" dirty="0"/>
            </a:br>
            <a:r>
              <a:rPr lang="en-US" dirty="0"/>
              <a:t>RON Icon Program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DD7E98-1B0C-4F71-9FEF-EA1382D22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6719" y="3229867"/>
            <a:ext cx="11112137" cy="32518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Programming started on April 27</a:t>
            </a:r>
            <a:r>
              <a:rPr lang="en-US" baseline="30000" dirty="0"/>
              <a:t>th</a:t>
            </a:r>
            <a:r>
              <a:rPr lang="en-US" dirty="0"/>
              <a:t> and is schedule to be deployed as follows:</a:t>
            </a:r>
          </a:p>
          <a:p>
            <a:pPr lvl="1"/>
            <a:r>
              <a:rPr lang="en-US" dirty="0"/>
              <a:t>ALTA Registry and Registry Management System development completed by 5/15</a:t>
            </a:r>
          </a:p>
          <a:p>
            <a:pPr lvl="1"/>
            <a:r>
              <a:rPr lang="en-US" dirty="0"/>
              <a:t>ALTA Registry and Registry Management System testing and defect fixes </a:t>
            </a:r>
            <a:r>
              <a:rPr lang="en-US"/>
              <a:t>completed by </a:t>
            </a:r>
            <a:r>
              <a:rPr lang="en-US" dirty="0"/>
              <a:t>5/19</a:t>
            </a:r>
          </a:p>
          <a:p>
            <a:pPr lvl="1"/>
            <a:r>
              <a:rPr lang="en-US" dirty="0"/>
              <a:t>ALTA Registry and RMS production release on 5/20</a:t>
            </a:r>
          </a:p>
          <a:p>
            <a:r>
              <a:rPr lang="en-US" dirty="0"/>
              <a:t>Communication Plan</a:t>
            </a:r>
          </a:p>
          <a:p>
            <a:pPr lvl="1"/>
            <a:r>
              <a:rPr lang="en-US" dirty="0"/>
              <a:t>Press Release to be issued 5/20</a:t>
            </a:r>
          </a:p>
          <a:p>
            <a:pPr lvl="1"/>
            <a:r>
              <a:rPr lang="en-US" dirty="0"/>
              <a:t>Email blast to Agents in Registry to be sent w/b 5/21</a:t>
            </a:r>
          </a:p>
          <a:p>
            <a:pPr lvl="1"/>
            <a:r>
              <a:rPr lang="en-US" dirty="0"/>
              <a:t>Email blast to ALTA universe of agents (not in Registry) w/b 6/1</a:t>
            </a:r>
          </a:p>
          <a:p>
            <a:pPr lvl="1"/>
            <a:r>
              <a:rPr lang="en-US" dirty="0"/>
              <a:t>Direct marketing to lenders to begin 6/15 via telemarketing &amp; web ad microtargeting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CBE087-0A36-4AFF-B3FC-DF7E68F0AC84}"/>
              </a:ext>
            </a:extLst>
          </p:cNvPr>
          <p:cNvSpPr/>
          <p:nvPr/>
        </p:nvSpPr>
        <p:spPr>
          <a:xfrm>
            <a:off x="524191" y="2218392"/>
            <a:ext cx="11284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On April 17</a:t>
            </a:r>
            <a:r>
              <a:rPr lang="en-US" baseline="30000" dirty="0"/>
              <a:t>th</a:t>
            </a:r>
            <a:r>
              <a:rPr lang="en-US" dirty="0"/>
              <a:t> the Board of Governors approved a proposal to expand the Registry dataset to include information relating to agents’ Remote Online Notary capabilities.</a:t>
            </a:r>
          </a:p>
        </p:txBody>
      </p:sp>
    </p:spTree>
    <p:extLst>
      <p:ext uri="{BB962C8B-B14F-4D97-AF65-F5344CB8AC3E}">
        <p14:creationId xmlns:p14="http://schemas.microsoft.com/office/powerpoint/2010/main" val="51358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EBFDE-432A-41E3-945A-549EFF320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RON Icon deployment - </a:t>
            </a:r>
            <a:br>
              <a:rPr lang="en-US" dirty="0"/>
            </a:br>
            <a:r>
              <a:rPr lang="en-US" dirty="0"/>
              <a:t>Individual Record Lender View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5C9D95-1752-4F1B-A45A-D247EBBB8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2" y="2152650"/>
            <a:ext cx="10887075" cy="38481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97DABF7-5CD7-4F83-B66F-F92207B33F93}"/>
              </a:ext>
            </a:extLst>
          </p:cNvPr>
          <p:cNvSpPr/>
          <p:nvPr/>
        </p:nvSpPr>
        <p:spPr>
          <a:xfrm>
            <a:off x="6934200" y="5419725"/>
            <a:ext cx="173355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110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A00F0-14D5-428A-98DF-177FE79BE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Registry Committee Meetings </a:t>
            </a:r>
            <a:br>
              <a:rPr lang="en-US" dirty="0"/>
            </a:br>
            <a:r>
              <a:rPr lang="en-US" dirty="0"/>
              <a:t>2020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A3174A2-D232-4A4A-9674-DA3BBEE99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822940"/>
              </p:ext>
            </p:extLst>
          </p:nvPr>
        </p:nvGraphicFramePr>
        <p:xfrm>
          <a:off x="226657" y="2088838"/>
          <a:ext cx="11635375" cy="1110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938">
                  <a:extLst>
                    <a:ext uri="{9D8B030D-6E8A-4147-A177-3AD203B41FA5}">
                      <a16:colId xmlns:a16="http://schemas.microsoft.com/office/drawing/2014/main" val="2471400288"/>
                    </a:ext>
                  </a:extLst>
                </a:gridCol>
                <a:gridCol w="782822">
                  <a:extLst>
                    <a:ext uri="{9D8B030D-6E8A-4147-A177-3AD203B41FA5}">
                      <a16:colId xmlns:a16="http://schemas.microsoft.com/office/drawing/2014/main" val="2054046532"/>
                    </a:ext>
                  </a:extLst>
                </a:gridCol>
                <a:gridCol w="1609883">
                  <a:extLst>
                    <a:ext uri="{9D8B030D-6E8A-4147-A177-3AD203B41FA5}">
                      <a16:colId xmlns:a16="http://schemas.microsoft.com/office/drawing/2014/main" val="1304050316"/>
                    </a:ext>
                  </a:extLst>
                </a:gridCol>
                <a:gridCol w="2790825">
                  <a:extLst>
                    <a:ext uri="{9D8B030D-6E8A-4147-A177-3AD203B41FA5}">
                      <a16:colId xmlns:a16="http://schemas.microsoft.com/office/drawing/2014/main" val="2966545852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3912573318"/>
                    </a:ext>
                  </a:extLst>
                </a:gridCol>
                <a:gridCol w="2635454">
                  <a:extLst>
                    <a:ext uri="{9D8B030D-6E8A-4147-A177-3AD203B41FA5}">
                      <a16:colId xmlns:a16="http://schemas.microsoft.com/office/drawing/2014/main" val="1210224501"/>
                    </a:ext>
                  </a:extLst>
                </a:gridCol>
                <a:gridCol w="1711353">
                  <a:extLst>
                    <a:ext uri="{9D8B030D-6E8A-4147-A177-3AD203B41FA5}">
                      <a16:colId xmlns:a16="http://schemas.microsoft.com/office/drawing/2014/main" val="883168361"/>
                    </a:ext>
                  </a:extLst>
                </a:gridCol>
              </a:tblGrid>
              <a:tr h="369192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985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07/13/2020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2:00 PM – 4:00 PM 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328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Oct 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CC+F2F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ALTA 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NYC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15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304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wlg xmlns="c50504dd-9170-4763-be01-12a1ae8fdfaa">PowerPoint</nwlg>
    <Quarter xmlns="c50504dd-9170-4763-be01-12a1ae8fdfaa">Q2</Quarter>
    <srwd xmlns="c50504dd-9170-4763-be01-12a1ae8fdfaa" xsi:nil="true"/>
    <qdnn xmlns="c50504dd-9170-4763-be01-12a1ae8fdfaa" xsi:nil="true"/>
    <ehxx xmlns="c50504dd-9170-4763-be01-12a1ae8fdfaa" xsi:nil="true"/>
    <oi3l xmlns="c50504dd-9170-4763-be01-12a1ae8fdfaa">2020</oi3l>
    <Owner xmlns="c50504dd-9170-4763-be01-12a1ae8fdfaa">
      <UserInfo>
        <DisplayName>Paul Martin</DisplayName>
        <AccountId>28</AccountId>
        <AccountType/>
      </UserInfo>
    </Owner>
    <Status xmlns="c50504dd-9170-4763-be01-12a1ae8fdfaa">Final</Status>
    <Fully_x0020_Executed xmlns="c50504dd-9170-4763-be01-12a1ae8fdfaa">NA</Fully_x0020_Executed>
    <_x006d_wa9 xmlns="c50504dd-9170-4763-be01-12a1ae8fdfaa" xsi:nil="true"/>
    <Ver xmlns="c50504dd-9170-4763-be01-12a1ae8fdfaa">1.0</Ver>
    <Summary xmlns="c50504dd-9170-4763-be01-12a1ae8fdfaa">Monthly Update</Summary>
    <qugh xmlns="c50504dd-9170-4763-be01-12a1ae8fdfaa">All</qugh>
    <Archived xmlns="c50504dd-9170-4763-be01-12a1ae8fdfaa">false</Archived>
    <b8wu xmlns="c50504dd-9170-4763-be01-12a1ae8fdfaa">ALTA Registry</b8wu>
    <q8v9 xmlns="c50504dd-9170-4763-be01-12a1ae8fdfaa">11</q8v9>
    <Requires_x0020_External_x0020_Printing xmlns="c50504dd-9170-4763-be01-12a1ae8fdfaa">false</Requires_x0020_External_x0020_Printing>
    <szkb xmlns="c50504dd-9170-4763-be01-12a1ae8fdfaa" xsi:nil="true"/>
    <_x006b_mg1 xmlns="c50504dd-9170-4763-be01-12a1ae8fdfaa">No</_x006b_mg1>
    <rkhu xmlns="c50504dd-9170-4763-be01-12a1ae8fdfaa" xsi:nil="true"/>
    <amgd xmlns="c50504dd-9170-4763-be01-12a1ae8fdfaa" xsi:nil="true"/>
    <Type_x0020_of_x0020_Doc xmlns="c50504dd-9170-4763-be01-12a1ae8fdfaa">Other</Type_x0020_of_x0020_Doc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4EBD1D5EAD5646B35AF6E3B72A5BD9" ma:contentTypeVersion="36" ma:contentTypeDescription="Create a new document." ma:contentTypeScope="" ma:versionID="466ce22af6ee40e08df4741d64f71d02">
  <xsd:schema xmlns:xsd="http://www.w3.org/2001/XMLSchema" xmlns:xs="http://www.w3.org/2001/XMLSchema" xmlns:p="http://schemas.microsoft.com/office/2006/metadata/properties" xmlns:ns2="c50504dd-9170-4763-be01-12a1ae8fdfaa" xmlns:ns3="14aa42e1-bda6-4c0c-94b0-7d945eef00c5" targetNamespace="http://schemas.microsoft.com/office/2006/metadata/properties" ma:root="true" ma:fieldsID="0b6798aedb773d4d8ee617747ccc1aa9" ns2:_="" ns3:_="">
    <xsd:import namespace="c50504dd-9170-4763-be01-12a1ae8fdfaa"/>
    <xsd:import namespace="14aa42e1-bda6-4c0c-94b0-7d945eef00c5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Summary" minOccurs="0"/>
                <xsd:element ref="ns2:Status" minOccurs="0"/>
                <xsd:element ref="ns2:Ver" minOccurs="0"/>
                <xsd:element ref="ns2:Fully_x0020_Executed" minOccurs="0"/>
                <xsd:element ref="ns2:b8wu" minOccurs="0"/>
                <xsd:element ref="ns2:nwlg" minOccurs="0"/>
                <xsd:element ref="ns2:MediaServiceMetadata" minOccurs="0"/>
                <xsd:element ref="ns2:MediaServiceFastMetadata" minOccurs="0"/>
                <xsd:element ref="ns2:qugh" minOccurs="0"/>
                <xsd:element ref="ns3:SharedWithUsers" minOccurs="0"/>
                <xsd:element ref="ns3:SharedWithDetails" minOccurs="0"/>
                <xsd:element ref="ns2:ehxx" minOccurs="0"/>
                <xsd:element ref="ns2:qdnn" minOccurs="0"/>
                <xsd:element ref="ns2:_x006d_wa9" minOccurs="0"/>
                <xsd:element ref="ns2:srwd" minOccurs="0"/>
                <xsd:element ref="ns2:Requires_x0020_External_x0020_Printing" minOccurs="0"/>
                <xsd:element ref="ns2:Archived" minOccurs="0"/>
                <xsd:element ref="ns2:q8v9" minOccurs="0"/>
                <xsd:element ref="ns2:oi3l" minOccurs="0"/>
                <xsd:element ref="ns2:Quarter" minOccurs="0"/>
                <xsd:element ref="ns2:szkb" minOccurs="0"/>
                <xsd:element ref="ns2:_x006b_mg1" minOccurs="0"/>
                <xsd:element ref="ns2:MediaServiceEventHashCode" minOccurs="0"/>
                <xsd:element ref="ns2:MediaServiceGenerationTime" minOccurs="0"/>
                <xsd:element ref="ns2:MediaServiceAutoTags" minOccurs="0"/>
                <xsd:element ref="ns2:MediaServiceOCR" minOccurs="0"/>
                <xsd:element ref="ns2:rkhu" minOccurs="0"/>
                <xsd:element ref="ns2:amgd" minOccurs="0"/>
                <xsd:element ref="ns2:MediaServiceDateTaken" minOccurs="0"/>
                <xsd:element ref="ns2:Type_x0020_of_x0020_Doc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0504dd-9170-4763-be01-12a1ae8fdfaa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Owner" ma:list="UserInfo" ma:SharePointGroup="0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ummary" ma:index="9" nillable="true" ma:displayName="Summary" ma:internalName="Summary">
      <xsd:simpleType>
        <xsd:restriction base="dms:Text">
          <xsd:maxLength value="255"/>
        </xsd:restriction>
      </xsd:simpleType>
    </xsd:element>
    <xsd:element name="Status" ma:index="10" nillable="true" ma:displayName="Status" ma:internalName="Status">
      <xsd:simpleType>
        <xsd:restriction base="dms:Text">
          <xsd:maxLength value="255"/>
        </xsd:restriction>
      </xsd:simpleType>
    </xsd:element>
    <xsd:element name="Ver" ma:index="11" nillable="true" ma:displayName="Ver" ma:internalName="Ver">
      <xsd:simpleType>
        <xsd:restriction base="dms:Text">
          <xsd:maxLength value="255"/>
        </xsd:restriction>
      </xsd:simpleType>
    </xsd:element>
    <xsd:element name="Fully_x0020_Executed" ma:index="13" nillable="true" ma:displayName="Fully Executed" ma:default="No" ma:format="Dropdown" ma:internalName="Fully_x0020_Executed">
      <xsd:simpleType>
        <xsd:restriction base="dms:Choice">
          <xsd:enumeration value="No"/>
          <xsd:enumeration value="Yes"/>
          <xsd:enumeration value="NA"/>
        </xsd:restriction>
      </xsd:simpleType>
    </xsd:element>
    <xsd:element name="b8wu" ma:index="14" nillable="true" ma:displayName="Source" ma:internalName="b8wu">
      <xsd:simpleType>
        <xsd:restriction base="dms:Text"/>
      </xsd:simpleType>
    </xsd:element>
    <xsd:element name="nwlg" ma:index="15" nillable="true" ma:displayName="Area" ma:internalName="nwlg">
      <xsd:simpleType>
        <xsd:restriction base="dms:Text">
          <xsd:maxLength value="255"/>
        </xsd:restriction>
      </xsd:simpleType>
    </xsd:element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qugh" ma:index="18" nillable="true" ma:displayName="Audience" ma:internalName="qugh">
      <xsd:simpleType>
        <xsd:restriction base="dms:Text">
          <xsd:maxLength value="255"/>
        </xsd:restriction>
      </xsd:simpleType>
    </xsd:element>
    <xsd:element name="ehxx" ma:index="21" nillable="true" ma:displayName="Code" ma:internalName="ehxx">
      <xsd:simpleType>
        <xsd:restriction base="dms:Text"/>
      </xsd:simpleType>
    </xsd:element>
    <xsd:element name="qdnn" ma:index="22" nillable="true" ma:displayName="Usage" ma:internalName="qdnn">
      <xsd:simpleType>
        <xsd:restriction base="dms:Note">
          <xsd:maxLength value="255"/>
        </xsd:restriction>
      </xsd:simpleType>
    </xsd:element>
    <xsd:element name="_x006d_wa9" ma:index="23" nillable="true" ma:displayName="Current Stock" ma:internalName="_x006d_wa9">
      <xsd:simpleType>
        <xsd:restriction base="dms:Number"/>
      </xsd:simpleType>
    </xsd:element>
    <xsd:element name="srwd" ma:index="24" nillable="true" ma:displayName="Printer Info" ma:internalName="srwd">
      <xsd:simpleType>
        <xsd:restriction base="dms:Note">
          <xsd:maxLength value="255"/>
        </xsd:restriction>
      </xsd:simpleType>
    </xsd:element>
    <xsd:element name="Requires_x0020_External_x0020_Printing" ma:index="25" nillable="true" ma:displayName="Requires External Printing" ma:default="0" ma:internalName="Requires_x0020_External_x0020_Printing">
      <xsd:simpleType>
        <xsd:restriction base="dms:Boolean"/>
      </xsd:simpleType>
    </xsd:element>
    <xsd:element name="Archived" ma:index="26" nillable="true" ma:displayName="Archived" ma:default="0" ma:internalName="Archived">
      <xsd:simpleType>
        <xsd:restriction base="dms:Boolean"/>
      </xsd:simpleType>
    </xsd:element>
    <xsd:element name="q8v9" ma:index="27" nillable="true" ma:displayName="Month" ma:internalName="q8v9">
      <xsd:simpleType>
        <xsd:restriction base="dms:Text">
          <xsd:maxLength value="255"/>
        </xsd:restriction>
      </xsd:simpleType>
    </xsd:element>
    <xsd:element name="oi3l" ma:index="28" nillable="true" ma:displayName="Year" ma:internalName="oi3l">
      <xsd:simpleType>
        <xsd:restriction base="dms:Text"/>
      </xsd:simpleType>
    </xsd:element>
    <xsd:element name="Quarter" ma:index="29" nillable="true" ma:displayName="Quarter" ma:internalName="Quarter">
      <xsd:simpleType>
        <xsd:restriction base="dms:Text">
          <xsd:maxLength value="255"/>
        </xsd:restriction>
      </xsd:simpleType>
    </xsd:element>
    <xsd:element name="szkb" ma:index="30" nillable="true" ma:displayName="PowerPoint Format" ma:internalName="szkb">
      <xsd:simpleType>
        <xsd:restriction base="dms:Text"/>
      </xsd:simpleType>
    </xsd:element>
    <xsd:element name="_x006b_mg1" ma:index="31" nillable="true" ma:displayName="Added to Intranet" ma:internalName="_x006b_mg1">
      <xsd:simpleType>
        <xsd:restriction base="dms:Text"/>
      </xsd:simpleType>
    </xsd:element>
    <xsd:element name="MediaServiceEventHashCode" ma:index="3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3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34" nillable="true" ma:displayName="Tags" ma:internalName="MediaServiceAutoTags" ma:readOnly="true">
      <xsd:simpleType>
        <xsd:restriction base="dms:Text"/>
      </xsd:simpleType>
    </xsd:element>
    <xsd:element name="MediaServiceOCR" ma:index="3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rkhu" ma:index="36" nillable="true" ma:displayName="Promo Code" ma:internalName="rkhu">
      <xsd:simpleType>
        <xsd:restriction base="dms:Text"/>
      </xsd:simpleType>
    </xsd:element>
    <xsd:element name="amgd" ma:index="37" nillable="true" ma:displayName="Material Type" ma:internalName="amgd">
      <xsd:simpleType>
        <xsd:restriction base="dms:Text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Type_x0020_of_x0020_Doc" ma:index="39" nillable="true" ma:displayName="Type of Doc" ma:format="Dropdown" ma:internalName="Type_x0020_of_x0020_Doc">
      <xsd:simpleType>
        <xsd:restriction base="dms:Choice">
          <xsd:enumeration value="License"/>
          <xsd:enumeration value="NDA"/>
          <xsd:enumeration value="Other"/>
        </xsd:restriction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aa42e1-bda6-4c0c-94b0-7d945eef00c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Name of Document"/>
        <xsd:element ref="dc:subject" minOccurs="0" maxOccurs="1" ma:index="12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EB7420-FF6C-4D8B-A967-1EC5E09E43D3}">
  <ds:schemaRefs>
    <ds:schemaRef ds:uri="http://purl.org/dc/terms/"/>
    <ds:schemaRef ds:uri="http://purl.org/dc/elements/1.1/"/>
    <ds:schemaRef ds:uri="14aa42e1-bda6-4c0c-94b0-7d945eef00c5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c50504dd-9170-4763-be01-12a1ae8fdfaa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399E7F6-0858-47D5-A42E-F2668227FA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07FEAD-52ED-43AC-B16C-285F27D6C8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0504dd-9170-4763-be01-12a1ae8fdfaa"/>
    <ds:schemaRef ds:uri="14aa42e1-bda6-4c0c-94b0-7d945eef00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5793</TotalTime>
  <Words>272</Words>
  <Application>Microsoft Office PowerPoint</Application>
  <PresentationFormat>Widescreen</PresentationFormat>
  <Paragraphs>58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</vt:lpstr>
      <vt:lpstr>PowerPoint Presentation</vt:lpstr>
      <vt:lpstr>Board of Governors Approve RON Icon Program</vt:lpstr>
      <vt:lpstr>RON Icon deployment -  Individual Record Lender View</vt:lpstr>
      <vt:lpstr>Registry Committee Meetings  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ALTA Registry Update</dc:title>
  <dc:subject>Reporting</dc:subject>
  <dc:creator>Paul Martin</dc:creator>
  <cp:lastModifiedBy>Paul Martin</cp:lastModifiedBy>
  <cp:revision>9</cp:revision>
  <dcterms:created xsi:type="dcterms:W3CDTF">2019-09-16T19:44:12Z</dcterms:created>
  <dcterms:modified xsi:type="dcterms:W3CDTF">2020-04-29T18:13:33Z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0x0101004E4EBD1D5EAD5646B35AF6E3B72A5BD9</vt:lpwstr>
  </property>
</Properties>
</file>