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5" r:id="rId6"/>
    <p:sldId id="267" r:id="rId7"/>
    <p:sldId id="266" r:id="rId8"/>
    <p:sldId id="263" r:id="rId9"/>
  </p:sldIdLst>
  <p:sldSz cx="12192000" cy="6858000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4E791D-F8DD-4894-BB17-01CEF537555F}" v="287" dt="2019-11-21T19:25:29.9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martin\Downloads\Agent%20Growth%20Numbers%2010-2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martin\Downloads\SearchHistoryReport_2019091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martin\Downloads\SearchHistoryReport_20191119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martin\Downloads\SearchHistoryReport_20191119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martin\Downloads\SearchHistoryReport_20191119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martin\Downloads\SearchHistoryReport_20191119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martin\Downloads\SearchHistoryReport_20190919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EOM Snapshot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'EOM Snapshot'!$B$19:$B$21</c:f>
              <c:strCache>
                <c:ptCount val="3"/>
                <c:pt idx="0">
                  <c:v>Sep</c:v>
                </c:pt>
                <c:pt idx="1">
                  <c:v>Oct</c:v>
                </c:pt>
                <c:pt idx="2">
                  <c:v>Nov</c:v>
                </c:pt>
              </c:strCache>
            </c:strRef>
          </c:cat>
          <c:val>
            <c:numRef>
              <c:f>'EOM Snapshot'!$C$19:$C$21</c:f>
              <c:numCache>
                <c:formatCode>General</c:formatCode>
                <c:ptCount val="3"/>
                <c:pt idx="0">
                  <c:v>7938</c:v>
                </c:pt>
                <c:pt idx="1">
                  <c:v>7958</c:v>
                </c:pt>
                <c:pt idx="2">
                  <c:v>8023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626-4A2A-A904-4D0EB0F64B0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09934448"/>
        <c:axId val="405787600"/>
      </c:lineChart>
      <c:catAx>
        <c:axId val="409934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87600"/>
        <c:crosses val="autoZero"/>
        <c:auto val="1"/>
        <c:lblAlgn val="ctr"/>
        <c:lblOffset val="100"/>
        <c:noMultiLvlLbl val="0"/>
      </c:catAx>
      <c:valAx>
        <c:axId val="40578760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09934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[SearchHistoryReport_20190919.xlsx]Sheet7!PivotTable11</c:name>
    <c:fmtId val="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All Search Results</a:t>
            </a:r>
          </a:p>
        </c:rich>
      </c:tx>
      <c:layout>
        <c:manualLayout>
          <c:xMode val="edge"/>
          <c:yMode val="edge"/>
          <c:x val="3.7612170820178918E-2"/>
          <c:y val="4.37805141510585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  <c:marker>
          <c:symbol val="circle"/>
          <c:size val="6"/>
        </c:marker>
        <c:dLbl>
          <c:idx val="0"/>
          <c:spPr>
            <a:pattFill prst="pct75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  <c:marker>
          <c:symbol val="none"/>
        </c:marker>
        <c:dLbl>
          <c:idx val="0"/>
          <c:spPr>
            <a:pattFill prst="pct75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  <c:pivotFmt>
        <c:idx val="3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  <c:pivotFmt>
        <c:idx val="4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  <c:pivotFmt>
        <c:idx val="5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  <c:marker>
          <c:symbol val="none"/>
        </c:marker>
        <c:dLbl>
          <c:idx val="0"/>
          <c:spPr>
            <a:pattFill prst="pct75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  <c:pivotFmt>
        <c:idx val="7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  <c:pivotFmt>
        <c:idx val="8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</c:pivotFmts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240656608471701"/>
          <c:y val="5.5837992515034129E-2"/>
          <c:w val="0.34510719412384216"/>
          <c:h val="0.301642971711869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[SearchHistoryReport_20191119.xlsx]Sheet1!PivotTable2</c:name>
    <c:fmtId val="8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 Searches</a:t>
            </a:r>
            <a:r>
              <a:rPr lang="en-US" baseline="0" dirty="0"/>
              <a:t> 2802</a:t>
            </a:r>
            <a:endParaRPr lang="en-US" dirty="0"/>
          </a:p>
        </c:rich>
      </c:tx>
      <c:layout>
        <c:manualLayout>
          <c:xMode val="edge"/>
          <c:yMode val="edge"/>
          <c:x val="0.39966666666666667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Sheet1!$B$16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Sheet1!$A$17:$A$20</c:f>
              <c:strCache>
                <c:ptCount val="3"/>
                <c:pt idx="0">
                  <c:v>Sep</c:v>
                </c:pt>
                <c:pt idx="1">
                  <c:v>Oct</c:v>
                </c:pt>
                <c:pt idx="2">
                  <c:v>Nov</c:v>
                </c:pt>
              </c:strCache>
            </c:strRef>
          </c:cat>
          <c:val>
            <c:numRef>
              <c:f>Sheet1!$B$17:$B$20</c:f>
              <c:numCache>
                <c:formatCode>General</c:formatCode>
                <c:ptCount val="3"/>
                <c:pt idx="0">
                  <c:v>469</c:v>
                </c:pt>
                <c:pt idx="1">
                  <c:v>1624</c:v>
                </c:pt>
                <c:pt idx="2">
                  <c:v>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BE-4544-A651-BCC191A0EC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7752208"/>
        <c:axId val="577033232"/>
      </c:barChart>
      <c:catAx>
        <c:axId val="627752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7033232"/>
        <c:crosses val="autoZero"/>
        <c:auto val="1"/>
        <c:lblAlgn val="ctr"/>
        <c:lblOffset val="100"/>
        <c:noMultiLvlLbl val="0"/>
      </c:catAx>
      <c:valAx>
        <c:axId val="577033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7752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[SearchHistoryReport_20191119.xlsx]Sheet1!PivotTable1</c:name>
    <c:fmtId val="6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Search Results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circle"/>
          <c:size val="6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3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5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7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8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</c:pivotFmts>
    <c:plotArea>
      <c:layout/>
      <c:pieChart>
        <c:varyColors val="1"/>
        <c:ser>
          <c:idx val="0"/>
          <c:order val="0"/>
          <c:tx>
            <c:strRef>
              <c:f>Sheet1!$B$3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A49-444D-89C8-9D35853E9F6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A49-444D-89C8-9D35853E9F6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A49-444D-89C8-9D35853E9F6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Sheet1!$A$4:$A$7</c:f>
              <c:strCache>
                <c:ptCount val="3"/>
                <c:pt idx="0">
                  <c:v>Never Existed</c:v>
                </c:pt>
                <c:pt idx="1">
                  <c:v>Record Found</c:v>
                </c:pt>
                <c:pt idx="2">
                  <c:v>Retired</c:v>
                </c:pt>
              </c:strCache>
            </c:strRef>
          </c:cat>
          <c:val>
            <c:numRef>
              <c:f>Sheet1!$B$4:$B$7</c:f>
              <c:numCache>
                <c:formatCode>General</c:formatCode>
                <c:ptCount val="3"/>
                <c:pt idx="0">
                  <c:v>1148</c:v>
                </c:pt>
                <c:pt idx="1">
                  <c:v>1629</c:v>
                </c:pt>
                <c:pt idx="2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A49-444D-89C8-9D35853E9F64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621033133806364"/>
          <c:y val="0.46231344162313115"/>
          <c:w val="0.16592045841311345"/>
          <c:h val="0.173323281685828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[SearchHistoryReport_20191119.xlsx]Sheet1!PivotTable3</c:name>
    <c:fmtId val="1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ALTA</a:t>
            </a:r>
            <a:r>
              <a:rPr lang="en-US" baseline="0" dirty="0"/>
              <a:t> ID used for search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circle"/>
          <c:size val="6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3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6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</c:pivotFmts>
    <c:plotArea>
      <c:layout/>
      <c:pieChart>
        <c:varyColors val="1"/>
        <c:ser>
          <c:idx val="0"/>
          <c:order val="0"/>
          <c:tx>
            <c:strRef>
              <c:f>Sheet1!$B$26</c:f>
              <c:strCache>
                <c:ptCount val="1"/>
                <c:pt idx="0">
                  <c:v>Total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C15-480F-A6EE-23A48E24249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C15-480F-A6EE-23A48E24249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Sheet1!$A$27:$A$29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Sheet1!$B$27:$B$29</c:f>
              <c:numCache>
                <c:formatCode>General</c:formatCode>
                <c:ptCount val="2"/>
                <c:pt idx="0">
                  <c:v>2565</c:v>
                </c:pt>
                <c:pt idx="1">
                  <c:v>243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15-480F-A6EE-23A48E24249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856102362204732"/>
          <c:y val="0.46513815981335666"/>
          <c:w val="8.421675415573053E-2"/>
          <c:h val="0.153821084864391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[SearchHistoryReport_20191119.xlsx]Sheet1!PivotTable1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Sep – Nov 2019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circle"/>
          <c:size val="6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3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5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inEnd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7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  <c:pivotFmt>
        <c:idx val="8"/>
        <c:spPr>
          <a:solidFill>
            <a:schemeClr val="accent1"/>
          </a:solidFill>
          <a:ln>
            <a:noFill/>
          </a:ln>
          <a:effectLst/>
          <a:scene3d>
            <a:camera prst="orthographicFront"/>
            <a:lightRig rig="brightRoom" dir="t"/>
          </a:scene3d>
          <a:sp3d prstMaterial="flat">
            <a:bevelT w="50800" h="101600" prst="angle"/>
            <a:contourClr>
              <a:srgbClr val="000000"/>
            </a:contourClr>
          </a:sp3d>
        </c:spPr>
      </c:pivotFmt>
    </c:pivotFmts>
    <c:plotArea>
      <c:layout/>
      <c:pieChart>
        <c:varyColors val="1"/>
        <c:ser>
          <c:idx val="0"/>
          <c:order val="0"/>
          <c:tx>
            <c:strRef>
              <c:f>Sheet1!$B$3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lumMod val="114000"/>
                    </a:schemeClr>
                  </a:gs>
                  <a:gs pos="100000">
                    <a:schemeClr val="accent1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F98-4BD9-897B-7BCBBD975B7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8000"/>
                      <a:lumMod val="114000"/>
                    </a:schemeClr>
                  </a:gs>
                  <a:gs pos="100000">
                    <a:schemeClr val="accent2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F98-4BD9-897B-7BCBBD975B7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8000"/>
                      <a:lumMod val="114000"/>
                    </a:schemeClr>
                  </a:gs>
                  <a:gs pos="100000">
                    <a:schemeClr val="accent3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F98-4BD9-897B-7BCBBD975B7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Sheet1!$A$4:$A$7</c:f>
              <c:strCache>
                <c:ptCount val="3"/>
                <c:pt idx="0">
                  <c:v>Never Existed</c:v>
                </c:pt>
                <c:pt idx="1">
                  <c:v>Record Found</c:v>
                </c:pt>
                <c:pt idx="2">
                  <c:v>Retired</c:v>
                </c:pt>
              </c:strCache>
            </c:strRef>
          </c:cat>
          <c:val>
            <c:numRef>
              <c:f>Sheet1!$B$4:$B$7</c:f>
              <c:numCache>
                <c:formatCode>General</c:formatCode>
                <c:ptCount val="3"/>
                <c:pt idx="0">
                  <c:v>1148</c:v>
                </c:pt>
                <c:pt idx="1">
                  <c:v>1629</c:v>
                </c:pt>
                <c:pt idx="2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F98-4BD9-897B-7BCBBD975B7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785144967717974"/>
          <c:y val="0.73442224483844276"/>
          <c:w val="0.25655115217150215"/>
          <c:h val="0.173323281685828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[SearchHistoryReport_20190919.xlsx]Sheet7!PivotTable11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Jan- Sep 2019</a:t>
            </a:r>
          </a:p>
        </c:rich>
      </c:tx>
      <c:layout>
        <c:manualLayout>
          <c:xMode val="edge"/>
          <c:yMode val="edge"/>
          <c:x val="3.7612170820178918E-2"/>
          <c:y val="4.37805141510585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  <c:marker>
          <c:symbol val="circle"/>
          <c:size val="6"/>
        </c:marker>
        <c:dLbl>
          <c:idx val="0"/>
          <c:spPr>
            <a:pattFill prst="pct75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  <c:marker>
          <c:symbol val="none"/>
        </c:marker>
        <c:dLbl>
          <c:idx val="0"/>
          <c:spPr>
            <a:pattFill prst="pct75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  <c:pivotFmt>
        <c:idx val="3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  <c:pivotFmt>
        <c:idx val="4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  <c:pivotFmt>
        <c:idx val="5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  <c:marker>
          <c:symbol val="none"/>
        </c:marker>
        <c:dLbl>
          <c:idx val="0"/>
          <c:spPr>
            <a:pattFill prst="pct75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ctr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  <c:pivotFmt>
        <c:idx val="7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  <c:pivotFmt>
        <c:idx val="8"/>
        <c:spPr>
          <a:solidFill>
            <a:schemeClr val="accent1"/>
          </a:solidFill>
          <a:ln w="19050"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c:spPr>
      </c:pivotFmt>
    </c:pivotFmts>
    <c:plotArea>
      <c:layout/>
      <c:pieChart>
        <c:varyColors val="1"/>
        <c:ser>
          <c:idx val="0"/>
          <c:order val="0"/>
          <c:tx>
            <c:strRef>
              <c:f>Sheet7!$B$16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lumMod val="114000"/>
                    </a:schemeClr>
                  </a:gs>
                  <a:gs pos="100000">
                    <a:schemeClr val="accent1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21A-4E5D-A5ED-39E99AC72615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8000"/>
                      <a:lumMod val="114000"/>
                    </a:schemeClr>
                  </a:gs>
                  <a:gs pos="100000">
                    <a:schemeClr val="accent2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21A-4E5D-A5ED-39E99AC72615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8000"/>
                      <a:lumMod val="114000"/>
                    </a:schemeClr>
                  </a:gs>
                  <a:gs pos="100000">
                    <a:schemeClr val="accent3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21A-4E5D-A5ED-39E99AC7261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Sheet7!$A$17:$A$20</c:f>
              <c:strCache>
                <c:ptCount val="3"/>
                <c:pt idx="0">
                  <c:v>Never Existed</c:v>
                </c:pt>
                <c:pt idx="1">
                  <c:v>Record Found</c:v>
                </c:pt>
                <c:pt idx="2">
                  <c:v>Retired</c:v>
                </c:pt>
              </c:strCache>
            </c:strRef>
          </c:cat>
          <c:val>
            <c:numRef>
              <c:f>Sheet7!$B$17:$B$20</c:f>
              <c:numCache>
                <c:formatCode>General</c:formatCode>
                <c:ptCount val="3"/>
                <c:pt idx="0">
                  <c:v>5897</c:v>
                </c:pt>
                <c:pt idx="1">
                  <c:v>3221</c:v>
                </c:pt>
                <c:pt idx="2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21A-4E5D-A5ED-39E99AC7261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240656608471701"/>
          <c:y val="5.5837992515034129E-2"/>
          <c:w val="0.34510719412384216"/>
          <c:h val="0.301642971711869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50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920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788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3590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006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316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81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799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07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95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618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29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471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18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0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26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4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185335E-47B5-481B-84DE-F30A8EE98BDB}" type="datetimeFigureOut">
              <a:rPr lang="en-US" smtClean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EF8DF-0A63-4E9E-8E71-B73B78678E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3159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LTA_Registry_Logo">
            <a:extLst>
              <a:ext uri="{FF2B5EF4-FFF2-40B4-BE49-F238E27FC236}">
                <a16:creationId xmlns:a16="http://schemas.microsoft.com/office/drawing/2014/main" id="{3D5695EB-4A0F-4F5D-AAE9-F7CF540AB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0315" y="139556"/>
            <a:ext cx="3051685" cy="88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3819E7-EB15-4067-9394-6B8ADFF08362}"/>
              </a:ext>
            </a:extLst>
          </p:cNvPr>
          <p:cNvSpPr txBox="1"/>
          <p:nvPr/>
        </p:nvSpPr>
        <p:spPr>
          <a:xfrm>
            <a:off x="622124" y="183809"/>
            <a:ext cx="8284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Registry Committee Monthly Update – November 2019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8F16D55-A657-4D39-9E4F-5E30468DD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95834" y="645073"/>
            <a:ext cx="6257313" cy="185498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Marketing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400" dirty="0"/>
              <a:t>Conferences</a:t>
            </a:r>
          </a:p>
          <a:p>
            <a:pPr marL="457200" lvl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400" dirty="0"/>
              <a:t>Email Blast sent to Members not in Registry Nov 20</a:t>
            </a:r>
          </a:p>
          <a:p>
            <a:pPr marL="457200" lvl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400" dirty="0"/>
              <a:t>350,000 web impressions campaign launched Sept 1 see slide 4</a:t>
            </a:r>
          </a:p>
          <a:p>
            <a:pPr marL="457200" lvl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400" dirty="0"/>
              <a:t>Texas LTA has requested content to promote the Registry to its members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C92DE867-035D-4FD5-9FAD-1E0F782AFC03}"/>
              </a:ext>
            </a:extLst>
          </p:cNvPr>
          <p:cNvSpPr txBox="1">
            <a:spLocks/>
          </p:cNvSpPr>
          <p:nvPr/>
        </p:nvSpPr>
        <p:spPr>
          <a:xfrm>
            <a:off x="5692402" y="3069296"/>
            <a:ext cx="5137069" cy="15776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/>
              <a:t>Sales Activities: </a:t>
            </a:r>
          </a:p>
          <a:p>
            <a:pPr marL="0" indent="0">
              <a:buNone/>
            </a:pPr>
            <a:r>
              <a:rPr lang="en-US" sz="2100" dirty="0"/>
              <a:t>Active Opportunities: 10</a:t>
            </a:r>
          </a:p>
          <a:p>
            <a:pPr marL="457200" lvl="1" indent="-285750" defTabSz="457200">
              <a:lnSpc>
                <a:spcPct val="14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700" dirty="0">
                <a:latin typeface="+mj-lt"/>
                <a:ea typeface="+mj-ea"/>
                <a:cs typeface="+mj-cs"/>
              </a:rPr>
              <a:t>Lenders: 5</a:t>
            </a:r>
          </a:p>
          <a:p>
            <a:pPr marL="457200" lvl="1" indent="-285750" defTabSz="457200">
              <a:lnSpc>
                <a:spcPct val="14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700" dirty="0">
                <a:latin typeface="+mj-lt"/>
                <a:ea typeface="+mj-ea"/>
                <a:cs typeface="+mj-cs"/>
              </a:rPr>
              <a:t>Tech Providers/compliance service providers 2</a:t>
            </a:r>
          </a:p>
          <a:p>
            <a:pPr marL="457200" lvl="1" indent="-285750" defTabSz="457200">
              <a:lnSpc>
                <a:spcPct val="14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700" dirty="0">
                <a:latin typeface="+mj-lt"/>
                <a:ea typeface="+mj-ea"/>
                <a:cs typeface="+mj-cs"/>
              </a:rPr>
              <a:t>Strategic Partners 3</a:t>
            </a:r>
          </a:p>
          <a:p>
            <a:pPr marL="0" indent="0">
              <a:buNone/>
            </a:pPr>
            <a:endParaRPr lang="en-US" sz="21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71E4BA2-AE0A-4660-BF1E-BD8FC3E14574}"/>
              </a:ext>
            </a:extLst>
          </p:cNvPr>
          <p:cNvCxnSpPr>
            <a:cxnSpLocks/>
          </p:cNvCxnSpPr>
          <p:nvPr/>
        </p:nvCxnSpPr>
        <p:spPr>
          <a:xfrm>
            <a:off x="5667375" y="942649"/>
            <a:ext cx="0" cy="582726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BE28530-EC35-4918-AAD9-1B2F47FD8DA5}"/>
              </a:ext>
            </a:extLst>
          </p:cNvPr>
          <p:cNvSpPr txBox="1"/>
          <p:nvPr/>
        </p:nvSpPr>
        <p:spPr>
          <a:xfrm>
            <a:off x="110532" y="5016137"/>
            <a:ext cx="5556843" cy="1363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600" dirty="0"/>
              <a:t>Technology/Development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ALTA Registry web site redesign underway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ALTA Staff investigating E&amp;O oversight process used by Underwriters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ALTA Staff creating a generic “eClosing/RON” capable definition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82DC6A-1EDC-4AC4-905C-BE848E7419F9}"/>
              </a:ext>
            </a:extLst>
          </p:cNvPr>
          <p:cNvSpPr txBox="1"/>
          <p:nvPr/>
        </p:nvSpPr>
        <p:spPr>
          <a:xfrm>
            <a:off x="5683237" y="5095038"/>
            <a:ext cx="6257307" cy="11689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sz="1600" dirty="0"/>
              <a:t>Committee Meetings</a:t>
            </a:r>
          </a:p>
          <a:p>
            <a:pPr marL="457200" lvl="1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600" dirty="0">
                <a:latin typeface="+mj-lt"/>
                <a:ea typeface="+mj-ea"/>
                <a:cs typeface="+mj-cs"/>
              </a:rPr>
              <a:t>Scope Expansion </a:t>
            </a:r>
            <a:r>
              <a:rPr lang="en-US" sz="1600">
                <a:latin typeface="+mj-lt"/>
                <a:ea typeface="+mj-ea"/>
                <a:cs typeface="+mj-cs"/>
              </a:rPr>
              <a:t>language development underway </a:t>
            </a:r>
            <a:r>
              <a:rPr lang="en-US" sz="1600" dirty="0">
                <a:latin typeface="+mj-lt"/>
                <a:ea typeface="+mj-ea"/>
                <a:cs typeface="+mj-cs"/>
              </a:rPr>
              <a:t>deadline Dec 6</a:t>
            </a:r>
            <a:r>
              <a:rPr lang="en-US" sz="1600" baseline="30000" dirty="0">
                <a:latin typeface="+mj-lt"/>
                <a:ea typeface="+mj-ea"/>
                <a:cs typeface="+mj-cs"/>
              </a:rPr>
              <a:t>th</a:t>
            </a:r>
            <a:r>
              <a:rPr lang="en-US" sz="1600" dirty="0">
                <a:latin typeface="+mj-lt"/>
                <a:ea typeface="+mj-ea"/>
                <a:cs typeface="+mj-cs"/>
              </a:rPr>
              <a:t>, 2019</a:t>
            </a:r>
          </a:p>
          <a:p>
            <a:pPr marL="457200" lvl="1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600" dirty="0">
                <a:latin typeface="+mj-lt"/>
                <a:ea typeface="+mj-ea"/>
                <a:cs typeface="+mj-cs"/>
              </a:rPr>
              <a:t>Q1 20 Conf Call 01/08/2020</a:t>
            </a:r>
          </a:p>
          <a:p>
            <a:pPr marL="457200" lvl="1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600" dirty="0">
                <a:latin typeface="+mj-lt"/>
                <a:ea typeface="+mj-ea"/>
                <a:cs typeface="+mj-cs"/>
              </a:rPr>
              <a:t>Q2 20 F2F ALTA Springboard 3/8/2020</a:t>
            </a:r>
          </a:p>
          <a:p>
            <a:pPr marL="457200" lvl="1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endParaRPr lang="en-US" sz="1600" dirty="0">
              <a:latin typeface="+mj-lt"/>
              <a:ea typeface="+mj-ea"/>
              <a:cs typeface="+mj-cs"/>
            </a:endParaRPr>
          </a:p>
          <a:p>
            <a:endParaRPr lang="en-US" sz="1600" dirty="0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B08AC88A-C525-4D92-A1A9-11A983F08C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426895"/>
              </p:ext>
            </p:extLst>
          </p:nvPr>
        </p:nvGraphicFramePr>
        <p:xfrm>
          <a:off x="3476949" y="942649"/>
          <a:ext cx="1990222" cy="727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172">
                  <a:extLst>
                    <a:ext uri="{9D8B030D-6E8A-4147-A177-3AD203B41FA5}">
                      <a16:colId xmlns:a16="http://schemas.microsoft.com/office/drawing/2014/main" val="510583713"/>
                    </a:ext>
                  </a:extLst>
                </a:gridCol>
                <a:gridCol w="921050">
                  <a:extLst>
                    <a:ext uri="{9D8B030D-6E8A-4147-A177-3AD203B41FA5}">
                      <a16:colId xmlns:a16="http://schemas.microsoft.com/office/drawing/2014/main" val="37940819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Total Locations</a:t>
                      </a:r>
                      <a:r>
                        <a:rPr lang="en-US" sz="800" baseline="30000" dirty="0"/>
                        <a:t>(1)(2)(3)</a:t>
                      </a:r>
                      <a:endParaRPr lang="en-US" sz="10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Unique Companies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6362981"/>
                  </a:ext>
                </a:extLst>
              </a:tr>
              <a:tr h="3313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2927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101291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5B52089-5D8C-4D5B-802C-BBF1D7511357}"/>
              </a:ext>
            </a:extLst>
          </p:cNvPr>
          <p:cNvSpPr txBox="1"/>
          <p:nvPr/>
        </p:nvSpPr>
        <p:spPr>
          <a:xfrm>
            <a:off x="3390095" y="1710264"/>
            <a:ext cx="211473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en-US" sz="900" dirty="0"/>
              <a:t>Includes UW Direct Offices</a:t>
            </a:r>
          </a:p>
          <a:p>
            <a:pPr marL="228600" indent="-228600">
              <a:buAutoNum type="arabicParenBoth"/>
            </a:pPr>
            <a:r>
              <a:rPr lang="en-US" sz="900" dirty="0"/>
              <a:t>As of 11/25/2019 </a:t>
            </a:r>
          </a:p>
          <a:p>
            <a:pPr marL="228600" indent="-228600">
              <a:buAutoNum type="arabicParenBoth"/>
            </a:pPr>
            <a:r>
              <a:rPr lang="en-US" sz="900" dirty="0"/>
              <a:t>Includes REAs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999BDD9-F075-477F-A222-3ECD38090B51}"/>
              </a:ext>
            </a:extLst>
          </p:cNvPr>
          <p:cNvCxnSpPr>
            <a:cxnSpLocks/>
          </p:cNvCxnSpPr>
          <p:nvPr/>
        </p:nvCxnSpPr>
        <p:spPr>
          <a:xfrm>
            <a:off x="0" y="4850251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946B530-4CC6-46FA-81B6-340B3C745795}"/>
              </a:ext>
            </a:extLst>
          </p:cNvPr>
          <p:cNvSpPr txBox="1"/>
          <p:nvPr/>
        </p:nvSpPr>
        <p:spPr>
          <a:xfrm>
            <a:off x="194166" y="3373757"/>
            <a:ext cx="5448183" cy="143561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defPPr>
              <a:defRPr lang="en-US"/>
            </a:defPPr>
            <a:lvl1pPr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457200" lvl="1" indent="-285750" defTabSz="45720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900" dirty="0">
                <a:latin typeface="+mj-lt"/>
                <a:ea typeface="+mj-ea"/>
                <a:cs typeface="+mj-cs"/>
              </a:rPr>
              <a:t>In November 2019 we passed 8,000 locations</a:t>
            </a:r>
          </a:p>
          <a:p>
            <a:pPr marL="457200" lvl="1" indent="-285750" defTabSz="45720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900" dirty="0">
                <a:latin typeface="+mj-lt"/>
                <a:ea typeface="+mj-ea"/>
                <a:cs typeface="+mj-cs"/>
              </a:rPr>
              <a:t>Search results see slide 3</a:t>
            </a:r>
          </a:p>
          <a:p>
            <a:pPr marL="914400" lvl="2" indent="-285750" defTabSz="457200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r>
              <a:rPr lang="en-US" sz="1900" dirty="0">
                <a:latin typeface="+mj-lt"/>
                <a:ea typeface="+mj-ea"/>
                <a:cs typeface="+mj-cs"/>
              </a:rPr>
              <a:t>Sep – Nov: 2,802 searches performed</a:t>
            </a:r>
          </a:p>
          <a:p>
            <a:pPr marL="457200" lvl="1" indent="-285750" defTabSz="457200">
              <a:lnSpc>
                <a:spcPct val="13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</a:pPr>
            <a:endParaRPr lang="en-US" sz="1400" dirty="0">
              <a:latin typeface="+mj-lt"/>
              <a:ea typeface="+mj-ea"/>
              <a:cs typeface="+mj-cs"/>
            </a:endParaRPr>
          </a:p>
          <a:p>
            <a:endParaRPr lang="en-US" sz="19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6179A42-4DD2-4B5D-AC00-C15FF1C76CEF}"/>
              </a:ext>
            </a:extLst>
          </p:cNvPr>
          <p:cNvCxnSpPr>
            <a:cxnSpLocks/>
          </p:cNvCxnSpPr>
          <p:nvPr/>
        </p:nvCxnSpPr>
        <p:spPr>
          <a:xfrm>
            <a:off x="0" y="2876013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7">
            <a:extLst>
              <a:ext uri="{FF2B5EF4-FFF2-40B4-BE49-F238E27FC236}">
                <a16:creationId xmlns:a16="http://schemas.microsoft.com/office/drawing/2014/main" id="{1F610DB1-39DB-405F-A5DF-7FA816EC05A8}"/>
              </a:ext>
            </a:extLst>
          </p:cNvPr>
          <p:cNvSpPr txBox="1">
            <a:spLocks/>
          </p:cNvSpPr>
          <p:nvPr/>
        </p:nvSpPr>
        <p:spPr>
          <a:xfrm>
            <a:off x="170729" y="2961327"/>
            <a:ext cx="5101902" cy="439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120000"/>
              </a:lnSpc>
              <a:spcBef>
                <a:spcPts val="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None/>
            </a:pPr>
            <a:r>
              <a:rPr lang="en-US" sz="1800" dirty="0">
                <a:latin typeface="+mj-lt"/>
                <a:ea typeface="+mj-ea"/>
                <a:cs typeface="+mj-cs"/>
              </a:rPr>
              <a:t>New Section: Data Analytics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33044AF9-8208-4985-93EE-DF801506F4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6211359"/>
              </p:ext>
            </p:extLst>
          </p:nvPr>
        </p:nvGraphicFramePr>
        <p:xfrm>
          <a:off x="171670" y="667454"/>
          <a:ext cx="3105070" cy="2049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39099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5719-2C95-4D46-B6EC-6532CD6D1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Searches of the Registry by Anonymous Users</a:t>
            </a:r>
            <a:br>
              <a:rPr lang="en-US" sz="3200" dirty="0"/>
            </a:br>
            <a:r>
              <a:rPr lang="en-US" sz="3200" dirty="0"/>
              <a:t>Sep19</a:t>
            </a:r>
            <a:r>
              <a:rPr lang="en-US" sz="3200" baseline="30000" dirty="0"/>
              <a:t>th</a:t>
            </a:r>
            <a:r>
              <a:rPr lang="en-US" sz="3200" dirty="0"/>
              <a:t> - Nov 19</a:t>
            </a:r>
            <a:r>
              <a:rPr lang="en-US" sz="3200" baseline="30000" dirty="0"/>
              <a:t>th</a:t>
            </a:r>
            <a:r>
              <a:rPr lang="en-US" sz="3200" dirty="0"/>
              <a:t>, 2019</a:t>
            </a: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A0BB84FE-16E5-4D9B-A196-0B7C65843C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6468083"/>
              </p:ext>
            </p:extLst>
          </p:nvPr>
        </p:nvGraphicFramePr>
        <p:xfrm>
          <a:off x="3312367" y="2056090"/>
          <a:ext cx="4040155" cy="3831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792C094-0C73-4F29-A21D-5BF020976F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8633578"/>
              </p:ext>
            </p:extLst>
          </p:nvPr>
        </p:nvGraphicFramePr>
        <p:xfrm>
          <a:off x="603596" y="2235805"/>
          <a:ext cx="3028906" cy="3651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6FFFF84-B4CA-4F71-8742-9C349808A4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7973934"/>
              </p:ext>
            </p:extLst>
          </p:nvPr>
        </p:nvGraphicFramePr>
        <p:xfrm>
          <a:off x="3203510" y="2459307"/>
          <a:ext cx="5926183" cy="3651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2796315-80D7-4695-8BB3-61C719EDF1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0290380"/>
              </p:ext>
            </p:extLst>
          </p:nvPr>
        </p:nvGraphicFramePr>
        <p:xfrm>
          <a:off x="7728645" y="2574837"/>
          <a:ext cx="4572000" cy="3312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73524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D218F-D618-4BC1-A1F2-E3A6D41EA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Results Comparisons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06DA0C4-FB2B-46FD-88E7-772E8A9F8CB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67972737"/>
              </p:ext>
            </p:extLst>
          </p:nvPr>
        </p:nvGraphicFramePr>
        <p:xfrm>
          <a:off x="5991225" y="1592104"/>
          <a:ext cx="5419726" cy="4541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9CC4A91-0B1B-49AB-9575-8AACEA5E7F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3129698"/>
              </p:ext>
            </p:extLst>
          </p:nvPr>
        </p:nvGraphicFramePr>
        <p:xfrm>
          <a:off x="400282" y="1464152"/>
          <a:ext cx="5286985" cy="4909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9109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4A541-0A68-40ED-BFB7-8C2FEE4BF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traffic from web impression campaign over ALTA ONE &amp; MBA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E0387D6-02B8-426D-8552-465B54D2E5C0}"/>
              </a:ext>
            </a:extLst>
          </p:cNvPr>
          <p:cNvSpPr txBox="1">
            <a:spLocks/>
          </p:cNvSpPr>
          <p:nvPr/>
        </p:nvSpPr>
        <p:spPr>
          <a:xfrm>
            <a:off x="828958" y="2390988"/>
            <a:ext cx="5549279" cy="568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/>
              <a:t>8,614 visitors site visitors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2B29B9-F7CB-456D-AA67-7B3F17C33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52" y="2899778"/>
            <a:ext cx="10319253" cy="34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010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A00F0-14D5-428A-98DF-177FE79BE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Registry Committee Meetings </a:t>
            </a:r>
            <a:br>
              <a:rPr lang="en-US" dirty="0"/>
            </a:br>
            <a:r>
              <a:rPr lang="en-US" dirty="0"/>
              <a:t>2019- 2020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A3174A2-D232-4A4A-9674-DA3BBEE99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506895"/>
              </p:ext>
            </p:extLst>
          </p:nvPr>
        </p:nvGraphicFramePr>
        <p:xfrm>
          <a:off x="226657" y="2088838"/>
          <a:ext cx="11635375" cy="1852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3938">
                  <a:extLst>
                    <a:ext uri="{9D8B030D-6E8A-4147-A177-3AD203B41FA5}">
                      <a16:colId xmlns:a16="http://schemas.microsoft.com/office/drawing/2014/main" val="2471400288"/>
                    </a:ext>
                  </a:extLst>
                </a:gridCol>
                <a:gridCol w="782822">
                  <a:extLst>
                    <a:ext uri="{9D8B030D-6E8A-4147-A177-3AD203B41FA5}">
                      <a16:colId xmlns:a16="http://schemas.microsoft.com/office/drawing/2014/main" val="2054046532"/>
                    </a:ext>
                  </a:extLst>
                </a:gridCol>
                <a:gridCol w="1609883">
                  <a:extLst>
                    <a:ext uri="{9D8B030D-6E8A-4147-A177-3AD203B41FA5}">
                      <a16:colId xmlns:a16="http://schemas.microsoft.com/office/drawing/2014/main" val="1304050316"/>
                    </a:ext>
                  </a:extLst>
                </a:gridCol>
                <a:gridCol w="2790825">
                  <a:extLst>
                    <a:ext uri="{9D8B030D-6E8A-4147-A177-3AD203B41FA5}">
                      <a16:colId xmlns:a16="http://schemas.microsoft.com/office/drawing/2014/main" val="2966545852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3912573318"/>
                    </a:ext>
                  </a:extLst>
                </a:gridCol>
                <a:gridCol w="2635454">
                  <a:extLst>
                    <a:ext uri="{9D8B030D-6E8A-4147-A177-3AD203B41FA5}">
                      <a16:colId xmlns:a16="http://schemas.microsoft.com/office/drawing/2014/main" val="1210224501"/>
                    </a:ext>
                  </a:extLst>
                </a:gridCol>
                <a:gridCol w="1711353">
                  <a:extLst>
                    <a:ext uri="{9D8B030D-6E8A-4147-A177-3AD203B41FA5}">
                      <a16:colId xmlns:a16="http://schemas.microsoft.com/office/drawing/2014/main" val="883168361"/>
                    </a:ext>
                  </a:extLst>
                </a:gridCol>
              </a:tblGrid>
              <a:tr h="369192">
                <a:tc>
                  <a:txBody>
                    <a:bodyPr/>
                    <a:lstStyle/>
                    <a:p>
                      <a:r>
                        <a:rPr lang="en-US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985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01/08/2020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2:00 PM – 4:00 PM 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79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03/09/2020*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8:00 AM – 10:00 AM 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CC+F2F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ALTA SPRINGBOARD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Denver, 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167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07/13/2020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2:00 PM – 4:00 PM 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328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Oct 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CC+F2F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ALTA 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NYC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1570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8AA6A17-D42B-4829-8D78-37234D97E29A}"/>
              </a:ext>
            </a:extLst>
          </p:cNvPr>
          <p:cNvSpPr txBox="1"/>
          <p:nvPr/>
        </p:nvSpPr>
        <p:spPr>
          <a:xfrm>
            <a:off x="1881894" y="4436315"/>
            <a:ext cx="4742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Note new date and includes breakfast!</a:t>
            </a:r>
          </a:p>
        </p:txBody>
      </p:sp>
    </p:spTree>
    <p:extLst>
      <p:ext uri="{BB962C8B-B14F-4D97-AF65-F5344CB8AC3E}">
        <p14:creationId xmlns:p14="http://schemas.microsoft.com/office/powerpoint/2010/main" val="16543046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4EBD1D5EAD5646B35AF6E3B72A5BD9" ma:contentTypeVersion="34" ma:contentTypeDescription="Create a new document." ma:contentTypeScope="" ma:versionID="b29dea1e1edcc606fcfa1ce7c4862575">
  <xsd:schema xmlns:xsd="http://www.w3.org/2001/XMLSchema" xmlns:xs="http://www.w3.org/2001/XMLSchema" xmlns:p="http://schemas.microsoft.com/office/2006/metadata/properties" xmlns:ns2="c50504dd-9170-4763-be01-12a1ae8fdfaa" xmlns:ns3="14aa42e1-bda6-4c0c-94b0-7d945eef00c5" targetNamespace="http://schemas.microsoft.com/office/2006/metadata/properties" ma:root="true" ma:fieldsID="b35ac2e7b61978f3bed384613499fdf6" ns2:_="" ns3:_="">
    <xsd:import namespace="c50504dd-9170-4763-be01-12a1ae8fdfaa"/>
    <xsd:import namespace="14aa42e1-bda6-4c0c-94b0-7d945eef00c5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Summary" minOccurs="0"/>
                <xsd:element ref="ns2:Status" minOccurs="0"/>
                <xsd:element ref="ns2:Ver" minOccurs="0"/>
                <xsd:element ref="ns2:Fully_x0020_Executed" minOccurs="0"/>
                <xsd:element ref="ns2:b8wu" minOccurs="0"/>
                <xsd:element ref="ns2:nwlg" minOccurs="0"/>
                <xsd:element ref="ns2:MediaServiceMetadata" minOccurs="0"/>
                <xsd:element ref="ns2:MediaServiceFastMetadata" minOccurs="0"/>
                <xsd:element ref="ns2:qugh" minOccurs="0"/>
                <xsd:element ref="ns3:SharedWithUsers" minOccurs="0"/>
                <xsd:element ref="ns3:SharedWithDetails" minOccurs="0"/>
                <xsd:element ref="ns2:ehxx" minOccurs="0"/>
                <xsd:element ref="ns2:qdnn" minOccurs="0"/>
                <xsd:element ref="ns2:_x006d_wa9" minOccurs="0"/>
                <xsd:element ref="ns2:srwd" minOccurs="0"/>
                <xsd:element ref="ns2:Requires_x0020_External_x0020_Printing" minOccurs="0"/>
                <xsd:element ref="ns2:Archived" minOccurs="0"/>
                <xsd:element ref="ns2:q8v9" minOccurs="0"/>
                <xsd:element ref="ns2:oi3l" minOccurs="0"/>
                <xsd:element ref="ns2:Quarter" minOccurs="0"/>
                <xsd:element ref="ns2:szkb" minOccurs="0"/>
                <xsd:element ref="ns2:_x006b_mg1" minOccurs="0"/>
                <xsd:element ref="ns2:MediaServiceEventHashCode" minOccurs="0"/>
                <xsd:element ref="ns2:MediaServiceGenerationTime" minOccurs="0"/>
                <xsd:element ref="ns2:MediaServiceAutoTags" minOccurs="0"/>
                <xsd:element ref="ns2:MediaServiceOCR" minOccurs="0"/>
                <xsd:element ref="ns2:rkhu" minOccurs="0"/>
                <xsd:element ref="ns2:amgd" minOccurs="0"/>
                <xsd:element ref="ns2:MediaServiceDateTaken" minOccurs="0"/>
                <xsd:element ref="ns2:Type_x0020_of_x0020_Doc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0504dd-9170-4763-be01-12a1ae8fdfaa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Owner" ma:list="UserInfo" ma:SharePointGroup="0" ma:internalName="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ummary" ma:index="9" nillable="true" ma:displayName="Summary" ma:internalName="Summary">
      <xsd:simpleType>
        <xsd:restriction base="dms:Text">
          <xsd:maxLength value="255"/>
        </xsd:restriction>
      </xsd:simpleType>
    </xsd:element>
    <xsd:element name="Status" ma:index="10" nillable="true" ma:displayName="Status" ma:internalName="Status">
      <xsd:simpleType>
        <xsd:restriction base="dms:Text">
          <xsd:maxLength value="255"/>
        </xsd:restriction>
      </xsd:simpleType>
    </xsd:element>
    <xsd:element name="Ver" ma:index="11" nillable="true" ma:displayName="Ver" ma:internalName="Ver">
      <xsd:simpleType>
        <xsd:restriction base="dms:Text">
          <xsd:maxLength value="255"/>
        </xsd:restriction>
      </xsd:simpleType>
    </xsd:element>
    <xsd:element name="Fully_x0020_Executed" ma:index="13" nillable="true" ma:displayName="Fully Executed" ma:default="No" ma:format="Dropdown" ma:internalName="Fully_x0020_Executed">
      <xsd:simpleType>
        <xsd:restriction base="dms:Choice">
          <xsd:enumeration value="No"/>
          <xsd:enumeration value="Yes"/>
          <xsd:enumeration value="NA"/>
        </xsd:restriction>
      </xsd:simpleType>
    </xsd:element>
    <xsd:element name="b8wu" ma:index="14" nillable="true" ma:displayName="Source" ma:internalName="b8wu">
      <xsd:simpleType>
        <xsd:restriction base="dms:Text"/>
      </xsd:simpleType>
    </xsd:element>
    <xsd:element name="nwlg" ma:index="15" nillable="true" ma:displayName="Area" ma:internalName="nwlg">
      <xsd:simpleType>
        <xsd:restriction base="dms:Text">
          <xsd:maxLength value="255"/>
        </xsd:restriction>
      </xsd:simpleType>
    </xsd:element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qugh" ma:index="18" nillable="true" ma:displayName="Audience" ma:internalName="qugh">
      <xsd:simpleType>
        <xsd:restriction base="dms:Text">
          <xsd:maxLength value="255"/>
        </xsd:restriction>
      </xsd:simpleType>
    </xsd:element>
    <xsd:element name="ehxx" ma:index="21" nillable="true" ma:displayName="Code" ma:internalName="ehxx">
      <xsd:simpleType>
        <xsd:restriction base="dms:Text"/>
      </xsd:simpleType>
    </xsd:element>
    <xsd:element name="qdnn" ma:index="22" nillable="true" ma:displayName="Usage" ma:internalName="qdnn">
      <xsd:simpleType>
        <xsd:restriction base="dms:Note">
          <xsd:maxLength value="255"/>
        </xsd:restriction>
      </xsd:simpleType>
    </xsd:element>
    <xsd:element name="_x006d_wa9" ma:index="23" nillable="true" ma:displayName="Current Stock" ma:internalName="_x006d_wa9">
      <xsd:simpleType>
        <xsd:restriction base="dms:Number"/>
      </xsd:simpleType>
    </xsd:element>
    <xsd:element name="srwd" ma:index="24" nillable="true" ma:displayName="Printer Info" ma:internalName="srwd">
      <xsd:simpleType>
        <xsd:restriction base="dms:Note">
          <xsd:maxLength value="255"/>
        </xsd:restriction>
      </xsd:simpleType>
    </xsd:element>
    <xsd:element name="Requires_x0020_External_x0020_Printing" ma:index="25" nillable="true" ma:displayName="Requires External Printing" ma:default="0" ma:internalName="Requires_x0020_External_x0020_Printing">
      <xsd:simpleType>
        <xsd:restriction base="dms:Boolean"/>
      </xsd:simpleType>
    </xsd:element>
    <xsd:element name="Archived" ma:index="26" nillable="true" ma:displayName="Archived" ma:default="0" ma:internalName="Archived">
      <xsd:simpleType>
        <xsd:restriction base="dms:Boolean"/>
      </xsd:simpleType>
    </xsd:element>
    <xsd:element name="q8v9" ma:index="27" nillable="true" ma:displayName="Month" ma:internalName="q8v9">
      <xsd:simpleType>
        <xsd:restriction base="dms:Text">
          <xsd:maxLength value="255"/>
        </xsd:restriction>
      </xsd:simpleType>
    </xsd:element>
    <xsd:element name="oi3l" ma:index="28" nillable="true" ma:displayName="Year" ma:internalName="oi3l">
      <xsd:simpleType>
        <xsd:restriction base="dms:Text"/>
      </xsd:simpleType>
    </xsd:element>
    <xsd:element name="Quarter" ma:index="29" nillable="true" ma:displayName="Quarter" ma:internalName="Quarter">
      <xsd:simpleType>
        <xsd:restriction base="dms:Text">
          <xsd:maxLength value="255"/>
        </xsd:restriction>
      </xsd:simpleType>
    </xsd:element>
    <xsd:element name="szkb" ma:index="30" nillable="true" ma:displayName="PowerPoint Format" ma:internalName="szkb">
      <xsd:simpleType>
        <xsd:restriction base="dms:Text"/>
      </xsd:simpleType>
    </xsd:element>
    <xsd:element name="_x006b_mg1" ma:index="31" nillable="true" ma:displayName="Added to Intranet" ma:internalName="_x006b_mg1">
      <xsd:simpleType>
        <xsd:restriction base="dms:Text"/>
      </xsd:simpleType>
    </xsd:element>
    <xsd:element name="MediaServiceEventHashCode" ma:index="3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3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Tags" ma:index="34" nillable="true" ma:displayName="Tags" ma:internalName="MediaServiceAutoTags" ma:readOnly="true">
      <xsd:simpleType>
        <xsd:restriction base="dms:Text"/>
      </xsd:simpleType>
    </xsd:element>
    <xsd:element name="MediaServiceOCR" ma:index="3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rkhu" ma:index="36" nillable="true" ma:displayName="Promo Code" ma:internalName="rkhu">
      <xsd:simpleType>
        <xsd:restriction base="dms:Text"/>
      </xsd:simpleType>
    </xsd:element>
    <xsd:element name="amgd" ma:index="37" nillable="true" ma:displayName="Material Type" ma:internalName="amgd">
      <xsd:simpleType>
        <xsd:restriction base="dms:Text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Type_x0020_of_x0020_Doc" ma:index="39" nillable="true" ma:displayName="Type of Doc" ma:format="Dropdown" ma:internalName="Type_x0020_of_x0020_Doc">
      <xsd:simpleType>
        <xsd:restriction base="dms:Choice">
          <xsd:enumeration value="License"/>
          <xsd:enumeration value="NDA"/>
          <xsd:enumeration value="Other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aa42e1-bda6-4c0c-94b0-7d945eef00c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Name of Document"/>
        <xsd:element ref="dc:subject" minOccurs="0" maxOccurs="1" ma:index="12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wlg xmlns="c50504dd-9170-4763-be01-12a1ae8fdfaa">PowerPoint</nwlg>
    <Quarter xmlns="c50504dd-9170-4763-be01-12a1ae8fdfaa">Q3</Quarter>
    <srwd xmlns="c50504dd-9170-4763-be01-12a1ae8fdfaa" xsi:nil="true"/>
    <qdnn xmlns="c50504dd-9170-4763-be01-12a1ae8fdfaa" xsi:nil="true"/>
    <ehxx xmlns="c50504dd-9170-4763-be01-12a1ae8fdfaa" xsi:nil="true"/>
    <oi3l xmlns="c50504dd-9170-4763-be01-12a1ae8fdfaa">2019</oi3l>
    <Owner xmlns="c50504dd-9170-4763-be01-12a1ae8fdfaa">
      <UserInfo>
        <DisplayName>Paul Martin</DisplayName>
        <AccountId>28</AccountId>
        <AccountType/>
      </UserInfo>
    </Owner>
    <Status xmlns="c50504dd-9170-4763-be01-12a1ae8fdfaa">Final</Status>
    <Fully_x0020_Executed xmlns="c50504dd-9170-4763-be01-12a1ae8fdfaa">NA</Fully_x0020_Executed>
    <_x006d_wa9 xmlns="c50504dd-9170-4763-be01-12a1ae8fdfaa" xsi:nil="true"/>
    <Ver xmlns="c50504dd-9170-4763-be01-12a1ae8fdfaa">1.0</Ver>
    <Summary xmlns="c50504dd-9170-4763-be01-12a1ae8fdfaa">Monthly Update</Summary>
    <qugh xmlns="c50504dd-9170-4763-be01-12a1ae8fdfaa">All</qugh>
    <Archived xmlns="c50504dd-9170-4763-be01-12a1ae8fdfaa">false</Archived>
    <b8wu xmlns="c50504dd-9170-4763-be01-12a1ae8fdfaa">ALTA Registry</b8wu>
    <q8v9 xmlns="c50504dd-9170-4763-be01-12a1ae8fdfaa">09</q8v9>
    <Requires_x0020_External_x0020_Printing xmlns="c50504dd-9170-4763-be01-12a1ae8fdfaa">false</Requires_x0020_External_x0020_Printing>
    <szkb xmlns="c50504dd-9170-4763-be01-12a1ae8fdfaa" xsi:nil="true"/>
    <_x006b_mg1 xmlns="c50504dd-9170-4763-be01-12a1ae8fdfaa">No</_x006b_mg1>
    <rkhu xmlns="c50504dd-9170-4763-be01-12a1ae8fdfaa" xsi:nil="true"/>
    <amgd xmlns="c50504dd-9170-4763-be01-12a1ae8fdfaa" xsi:nil="true"/>
    <Type_x0020_of_x0020_Doc xmlns="c50504dd-9170-4763-be01-12a1ae8fdfaa">Other</Type_x0020_of_x0020_Doc>
  </documentManagement>
</p:properties>
</file>

<file path=customXml/itemProps1.xml><?xml version="1.0" encoding="utf-8"?>
<ds:datastoreItem xmlns:ds="http://schemas.openxmlformats.org/officeDocument/2006/customXml" ds:itemID="{CCA2E6FE-3984-4CBE-B6AD-B8C3D1F8A5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0504dd-9170-4763-be01-12a1ae8fdfaa"/>
    <ds:schemaRef ds:uri="14aa42e1-bda6-4c0c-94b0-7d945eef00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99E7F6-0858-47D5-A42E-F2668227FA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EB7420-FF6C-4D8B-A967-1EC5E09E43D3}">
  <ds:schemaRefs>
    <ds:schemaRef ds:uri="http://www.w3.org/XML/1998/namespace"/>
    <ds:schemaRef ds:uri="http://purl.org/dc/dcmitype/"/>
    <ds:schemaRef ds:uri="http://purl.org/dc/elements/1.1/"/>
    <ds:schemaRef ds:uri="14aa42e1-bda6-4c0c-94b0-7d945eef00c5"/>
    <ds:schemaRef ds:uri="c50504dd-9170-4763-be01-12a1ae8fdfaa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5557</TotalTime>
  <Words>287</Words>
  <Application>Microsoft Office PowerPoint</Application>
  <PresentationFormat>Widescreen</PresentationFormat>
  <Paragraphs>75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PowerPoint Presentation</vt:lpstr>
      <vt:lpstr>Searches of the Registry by Anonymous Users Sep19th - Nov 19th, 2019</vt:lpstr>
      <vt:lpstr>Search Results Comparisons</vt:lpstr>
      <vt:lpstr>Web traffic from web impression campaign over ALTA ONE &amp; MBA</vt:lpstr>
      <vt:lpstr>Registry Committee Meetings  2019- 2020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ALTA Registry Update</dc:title>
  <dc:subject>Reporting</dc:subject>
  <dc:creator>Paul Martin</dc:creator>
  <cp:lastModifiedBy>Paul Martin</cp:lastModifiedBy>
  <cp:revision>8</cp:revision>
  <dcterms:created xsi:type="dcterms:W3CDTF">2019-09-16T19:44:12Z</dcterms:created>
  <dcterms:modified xsi:type="dcterms:W3CDTF">2019-11-25T14:46:15Z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0x0101004E4EBD1D5EAD5646B35AF6E3B72A5BD9</vt:lpwstr>
  </property>
</Properties>
</file>